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8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60" autoAdjust="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48E84-D870-4AC9-8E8B-825153E3EB03}" type="datetimeFigureOut">
              <a:rPr lang="es-ES" smtClean="0"/>
              <a:pPr/>
              <a:t>11/02/2017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566B-C858-40AD-B620-A31150B4662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48E84-D870-4AC9-8E8B-825153E3EB03}" type="datetimeFigureOut">
              <a:rPr lang="es-ES" smtClean="0"/>
              <a:pPr/>
              <a:t>11/02/2017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566B-C858-40AD-B620-A31150B4662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48E84-D870-4AC9-8E8B-825153E3EB03}" type="datetimeFigureOut">
              <a:rPr lang="es-ES" smtClean="0"/>
              <a:pPr/>
              <a:t>11/02/2017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566B-C858-40AD-B620-A31150B4662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48E84-D870-4AC9-8E8B-825153E3EB03}" type="datetimeFigureOut">
              <a:rPr lang="es-ES" smtClean="0"/>
              <a:pPr/>
              <a:t>11/02/2017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566B-C858-40AD-B620-A31150B4662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48E84-D870-4AC9-8E8B-825153E3EB03}" type="datetimeFigureOut">
              <a:rPr lang="es-ES" smtClean="0"/>
              <a:pPr/>
              <a:t>11/02/2017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566B-C858-40AD-B620-A31150B4662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48E84-D870-4AC9-8E8B-825153E3EB03}" type="datetimeFigureOut">
              <a:rPr lang="es-ES" smtClean="0"/>
              <a:pPr/>
              <a:t>11/02/2017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566B-C858-40AD-B620-A31150B4662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48E84-D870-4AC9-8E8B-825153E3EB03}" type="datetimeFigureOut">
              <a:rPr lang="es-ES" smtClean="0"/>
              <a:pPr/>
              <a:t>11/02/2017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566B-C858-40AD-B620-A31150B4662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48E84-D870-4AC9-8E8B-825153E3EB03}" type="datetimeFigureOut">
              <a:rPr lang="es-ES" smtClean="0"/>
              <a:pPr/>
              <a:t>11/02/2017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566B-C858-40AD-B620-A31150B4662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48E84-D870-4AC9-8E8B-825153E3EB03}" type="datetimeFigureOut">
              <a:rPr lang="es-ES" smtClean="0"/>
              <a:pPr/>
              <a:t>11/02/2017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566B-C858-40AD-B620-A31150B4662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48E84-D870-4AC9-8E8B-825153E3EB03}" type="datetimeFigureOut">
              <a:rPr lang="es-ES" smtClean="0"/>
              <a:pPr/>
              <a:t>11/02/2017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566B-C858-40AD-B620-A31150B4662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48E84-D870-4AC9-8E8B-825153E3EB03}" type="datetimeFigureOut">
              <a:rPr lang="es-ES" smtClean="0"/>
              <a:pPr/>
              <a:t>11/02/2017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566B-C858-40AD-B620-A31150B4662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48E84-D870-4AC9-8E8B-825153E3EB03}" type="datetimeFigureOut">
              <a:rPr lang="es-ES" smtClean="0"/>
              <a:pPr/>
              <a:t>11/02/2017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7566B-C858-40AD-B620-A31150B4662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paceba.org/" TargetMode="External"/><Relationship Id="rId2" Type="http://schemas.openxmlformats.org/officeDocument/2006/relationships/hyperlink" Target="mailto:aspaceba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sosperrerabadajoz@gmail.com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55831"/>
          </a:xfrm>
        </p:spPr>
        <p:txBody>
          <a:bodyPr>
            <a:normAutofit/>
          </a:bodyPr>
          <a:lstStyle/>
          <a:p>
            <a:r>
              <a:rPr lang="es-ES" sz="8800" b="1" u="sng" dirty="0" smtClean="0">
                <a:solidFill>
                  <a:srgbClr val="C00000"/>
                </a:solidFill>
                <a:latin typeface="AR DARLING" pitchFamily="2" charset="0"/>
              </a:rPr>
              <a:t>DESAFÍO 2</a:t>
            </a:r>
            <a:endParaRPr lang="es-ES" sz="8800" b="1" u="sng" dirty="0">
              <a:solidFill>
                <a:srgbClr val="C00000"/>
              </a:solidFill>
              <a:latin typeface="AR DARLING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428596" y="428604"/>
            <a:ext cx="835824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 smtClean="0">
                <a:latin typeface="AR DARLING" pitchFamily="2" charset="0"/>
              </a:rPr>
              <a:t>Y AHORA PASAMOS A UNA ASOCIACIÓN QUE TRATA EL TEMA DE LOS DISCAPACITADOS Y QUE TAMBIÉN NOS PARECE INTERESANTE: ASPACEBA. </a:t>
            </a:r>
            <a:endParaRPr lang="es-ES" sz="5400" b="1" dirty="0">
              <a:latin typeface="AR DARLING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1470025"/>
          </a:xfrm>
        </p:spPr>
        <p:txBody>
          <a:bodyPr>
            <a:normAutofit/>
          </a:bodyPr>
          <a:lstStyle/>
          <a:p>
            <a:r>
              <a:rPr lang="es-ES" sz="6600" b="1" dirty="0" smtClean="0">
                <a:solidFill>
                  <a:schemeClr val="accent3">
                    <a:lumMod val="50000"/>
                  </a:schemeClr>
                </a:solidFill>
                <a:latin typeface="AR DARLING" pitchFamily="2" charset="0"/>
              </a:rPr>
              <a:t>ASPACEBA</a:t>
            </a:r>
            <a:endParaRPr lang="es-ES" sz="6600" b="1" dirty="0">
              <a:solidFill>
                <a:schemeClr val="accent3">
                  <a:lumMod val="50000"/>
                </a:schemeClr>
              </a:solidFill>
              <a:latin typeface="AR DARLING" pitchFamily="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28662" y="1500174"/>
            <a:ext cx="7215238" cy="5000660"/>
          </a:xfrm>
        </p:spPr>
        <p:txBody>
          <a:bodyPr>
            <a:normAutofit/>
          </a:bodyPr>
          <a:lstStyle/>
          <a:p>
            <a:r>
              <a:rPr lang="es-ES" sz="4400" b="1" dirty="0" smtClean="0">
                <a:solidFill>
                  <a:schemeClr val="tx1"/>
                </a:solidFill>
                <a:latin typeface="AR JULIAN" pitchFamily="2" charset="0"/>
              </a:rPr>
              <a:t>1.-En qué trabaja y por qué:</a:t>
            </a:r>
          </a:p>
          <a:p>
            <a:r>
              <a:rPr lang="es-ES" sz="3600" b="1" dirty="0" smtClean="0">
                <a:solidFill>
                  <a:schemeClr val="accent1">
                    <a:lumMod val="50000"/>
                  </a:schemeClr>
                </a:solidFill>
                <a:latin typeface="AR JULIAN" pitchFamily="2" charset="0"/>
              </a:rPr>
              <a:t>Es una asociación de discapacitados que lucha por la igualdad de tratamiento ya que todos somos discapacitados en algo.</a:t>
            </a:r>
            <a:endParaRPr lang="es-ES" sz="3600" b="1" dirty="0">
              <a:solidFill>
                <a:schemeClr val="accent1">
                  <a:lumMod val="50000"/>
                </a:schemeClr>
              </a:solidFill>
              <a:latin typeface="AR JULI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142852"/>
            <a:ext cx="7772400" cy="1470025"/>
          </a:xfrm>
        </p:spPr>
        <p:txBody>
          <a:bodyPr>
            <a:normAutofit/>
          </a:bodyPr>
          <a:lstStyle/>
          <a:p>
            <a:r>
              <a:rPr lang="es-ES" sz="6600" b="1" dirty="0" smtClean="0">
                <a:solidFill>
                  <a:schemeClr val="accent3">
                    <a:lumMod val="50000"/>
                  </a:schemeClr>
                </a:solidFill>
                <a:latin typeface="AR DARLING" pitchFamily="2" charset="0"/>
              </a:rPr>
              <a:t>ASPACEBA</a:t>
            </a:r>
            <a:endParaRPr lang="es-ES" sz="6600" b="1" dirty="0">
              <a:solidFill>
                <a:schemeClr val="accent3">
                  <a:lumMod val="50000"/>
                </a:schemeClr>
              </a:solidFill>
              <a:latin typeface="AR DARLING" pitchFamily="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71472" y="1500174"/>
            <a:ext cx="8001056" cy="5000660"/>
          </a:xfrm>
        </p:spPr>
        <p:txBody>
          <a:bodyPr>
            <a:normAutofit/>
          </a:bodyPr>
          <a:lstStyle/>
          <a:p>
            <a:r>
              <a:rPr lang="es-ES" sz="4400" b="1" dirty="0" smtClean="0">
                <a:solidFill>
                  <a:schemeClr val="tx1"/>
                </a:solidFill>
                <a:latin typeface="AR JULIAN" pitchFamily="2" charset="0"/>
              </a:rPr>
              <a:t>2.-Qué actividades hacen y cómo las hacen:</a:t>
            </a:r>
          </a:p>
          <a:p>
            <a:r>
              <a:rPr lang="es-ES" sz="3600" b="1" dirty="0" smtClean="0">
                <a:solidFill>
                  <a:schemeClr val="accent1">
                    <a:lumMod val="50000"/>
                  </a:schemeClr>
                </a:solidFill>
                <a:latin typeface="AR JULIAN" pitchFamily="2" charset="0"/>
              </a:rPr>
              <a:t>Realizan actividades de muchos tipos pero en todas ellas hay algo en común y es que las personas discapacitadas no se sientan apartadas sino que puedan relacionarse.</a:t>
            </a:r>
          </a:p>
          <a:p>
            <a:endParaRPr lang="es-ES" sz="3600" b="1" dirty="0">
              <a:solidFill>
                <a:schemeClr val="tx1"/>
              </a:solidFill>
              <a:latin typeface="AR JULI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1470025"/>
          </a:xfrm>
        </p:spPr>
        <p:txBody>
          <a:bodyPr>
            <a:normAutofit/>
          </a:bodyPr>
          <a:lstStyle/>
          <a:p>
            <a:r>
              <a:rPr lang="es-ES" sz="6600" b="1" dirty="0" smtClean="0">
                <a:solidFill>
                  <a:schemeClr val="accent3">
                    <a:lumMod val="50000"/>
                  </a:schemeClr>
                </a:solidFill>
                <a:latin typeface="AR DARLING" pitchFamily="2" charset="0"/>
              </a:rPr>
              <a:t>ASPACEBA</a:t>
            </a:r>
            <a:endParaRPr lang="es-ES" sz="6600" b="1" dirty="0">
              <a:solidFill>
                <a:schemeClr val="accent3">
                  <a:lumMod val="50000"/>
                </a:schemeClr>
              </a:solidFill>
              <a:latin typeface="AR DARLING" pitchFamily="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42910" y="1571612"/>
            <a:ext cx="7858180" cy="4857784"/>
          </a:xfrm>
        </p:spPr>
        <p:txBody>
          <a:bodyPr>
            <a:normAutofit fontScale="92500" lnSpcReduction="10000"/>
          </a:bodyPr>
          <a:lstStyle/>
          <a:p>
            <a:r>
              <a:rPr lang="es-ES" sz="4400" b="1" dirty="0" smtClean="0">
                <a:solidFill>
                  <a:schemeClr val="tx1"/>
                </a:solidFill>
                <a:latin typeface="AR JULIAN" pitchFamily="2" charset="0"/>
              </a:rPr>
              <a:t>3.-Quién les ayuda a realizar las actividades:</a:t>
            </a:r>
          </a:p>
          <a:p>
            <a:r>
              <a:rPr lang="es-ES" sz="3600" b="1" dirty="0" smtClean="0">
                <a:solidFill>
                  <a:schemeClr val="accent1">
                    <a:lumMod val="50000"/>
                  </a:schemeClr>
                </a:solidFill>
                <a:latin typeface="AR JULIAN" pitchFamily="2" charset="0"/>
              </a:rPr>
              <a:t>Varios institutos, como el Bioclimático (Badajoz), están realizando proyectos para participar y ayudar a esta asociación, para que los alumnos puedan vivir nuevas experiencias y sobre todo puedan conocer bien la palabra “discapacitado”.</a:t>
            </a:r>
            <a:endParaRPr lang="es-ES" sz="3600" b="1" dirty="0">
              <a:solidFill>
                <a:schemeClr val="accent1">
                  <a:lumMod val="50000"/>
                </a:schemeClr>
              </a:solidFill>
              <a:latin typeface="AR JULI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142852"/>
            <a:ext cx="7772400" cy="1470025"/>
          </a:xfrm>
        </p:spPr>
        <p:txBody>
          <a:bodyPr>
            <a:normAutofit/>
          </a:bodyPr>
          <a:lstStyle/>
          <a:p>
            <a:r>
              <a:rPr lang="es-ES" sz="6600" b="1" dirty="0" smtClean="0">
                <a:solidFill>
                  <a:schemeClr val="accent3">
                    <a:lumMod val="50000"/>
                  </a:schemeClr>
                </a:solidFill>
                <a:latin typeface="AR DARLING" pitchFamily="2" charset="0"/>
              </a:rPr>
              <a:t>ASPACEBA</a:t>
            </a:r>
            <a:endParaRPr lang="es-ES" sz="6600" b="1" dirty="0">
              <a:solidFill>
                <a:schemeClr val="accent3">
                  <a:lumMod val="50000"/>
                </a:schemeClr>
              </a:solidFill>
              <a:latin typeface="AR DARLING" pitchFamily="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42910" y="1428736"/>
            <a:ext cx="7858180" cy="4929222"/>
          </a:xfrm>
        </p:spPr>
        <p:txBody>
          <a:bodyPr>
            <a:normAutofit/>
          </a:bodyPr>
          <a:lstStyle/>
          <a:p>
            <a:r>
              <a:rPr lang="es-ES" sz="4400" b="1" dirty="0" smtClean="0">
                <a:solidFill>
                  <a:schemeClr val="tx1"/>
                </a:solidFill>
                <a:latin typeface="AR JULIAN" pitchFamily="2" charset="0"/>
              </a:rPr>
              <a:t>4.-Otros datos de interés:</a:t>
            </a:r>
          </a:p>
          <a:p>
            <a:r>
              <a:rPr lang="es-ES" sz="3600" b="1" dirty="0" smtClean="0">
                <a:solidFill>
                  <a:schemeClr val="accent1">
                    <a:lumMod val="50000"/>
                  </a:schemeClr>
                </a:solidFill>
                <a:latin typeface="AR JULIAN" pitchFamily="2" charset="0"/>
              </a:rPr>
              <a:t>Número de teléfono: </a:t>
            </a:r>
          </a:p>
          <a:p>
            <a:r>
              <a:rPr lang="es-ES" sz="3600" b="1" dirty="0" smtClean="0">
                <a:solidFill>
                  <a:schemeClr val="accent1">
                    <a:lumMod val="50000"/>
                  </a:schemeClr>
                </a:solidFill>
                <a:latin typeface="AR JULIAN" pitchFamily="2" charset="0"/>
              </a:rPr>
              <a:t>924240264 y 924224672.</a:t>
            </a:r>
          </a:p>
          <a:p>
            <a:r>
              <a:rPr lang="es-ES" sz="3600" b="1" dirty="0" smtClean="0">
                <a:solidFill>
                  <a:schemeClr val="accent1">
                    <a:lumMod val="50000"/>
                  </a:schemeClr>
                </a:solidFill>
                <a:latin typeface="AR JULIAN" pitchFamily="2" charset="0"/>
              </a:rPr>
              <a:t>Correo electrónico: </a:t>
            </a:r>
            <a:r>
              <a:rPr lang="es-ES" sz="3600" b="1" dirty="0" smtClean="0">
                <a:solidFill>
                  <a:schemeClr val="accent1">
                    <a:lumMod val="50000"/>
                  </a:schemeClr>
                </a:solidFill>
                <a:latin typeface="AR JULIAN" pitchFamily="2" charset="0"/>
                <a:hlinkClick r:id="rId2"/>
              </a:rPr>
              <a:t>aspaceba@gmail.com</a:t>
            </a:r>
            <a:endParaRPr lang="es-ES" sz="3600" b="1" dirty="0" smtClean="0">
              <a:solidFill>
                <a:schemeClr val="accent1">
                  <a:lumMod val="50000"/>
                </a:schemeClr>
              </a:solidFill>
              <a:latin typeface="AR JULIAN" pitchFamily="2" charset="0"/>
            </a:endParaRPr>
          </a:p>
          <a:p>
            <a:r>
              <a:rPr lang="es-ES" sz="3600" b="1" dirty="0" smtClean="0">
                <a:solidFill>
                  <a:schemeClr val="accent1">
                    <a:lumMod val="50000"/>
                  </a:schemeClr>
                </a:solidFill>
                <a:latin typeface="AR JULIAN" pitchFamily="2" charset="0"/>
              </a:rPr>
              <a:t>Página web:</a:t>
            </a:r>
          </a:p>
          <a:p>
            <a:r>
              <a:rPr lang="es-ES" sz="3600" b="1" dirty="0" smtClean="0">
                <a:solidFill>
                  <a:schemeClr val="accent1">
                    <a:lumMod val="50000"/>
                  </a:schemeClr>
                </a:solidFill>
                <a:latin typeface="AR JULIAN" pitchFamily="2" charset="0"/>
                <a:hlinkClick r:id="rId3"/>
              </a:rPr>
              <a:t>www.aspaceba.org</a:t>
            </a:r>
            <a:r>
              <a:rPr lang="es-ES" sz="3600" b="1" dirty="0" smtClean="0">
                <a:solidFill>
                  <a:schemeClr val="accent1">
                    <a:lumMod val="50000"/>
                  </a:schemeClr>
                </a:solidFill>
                <a:latin typeface="AR JULIAN" pitchFamily="2" charset="0"/>
              </a:rPr>
              <a:t> </a:t>
            </a:r>
            <a:endParaRPr lang="es-ES" sz="3600" b="1" dirty="0">
              <a:solidFill>
                <a:schemeClr val="accent1">
                  <a:lumMod val="50000"/>
                </a:schemeClr>
              </a:solidFill>
              <a:latin typeface="AR JULI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28596" y="428604"/>
            <a:ext cx="835824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 smtClean="0">
                <a:latin typeface="AR DARLING" pitchFamily="2" charset="0"/>
              </a:rPr>
              <a:t>OS PRESENTAMOS DOS ASOCIACIONES QUE TRATAN SOBRE EL MALTRATO ANIMAL, EN ESPECIAL LOS DOMÉSTICOS Y QUE NOS PARECE INTERESANTE EL TRABAJO QUE REALIZAN: SOS PERRERA BADAJOZ Y ADANA.</a:t>
            </a:r>
            <a:endParaRPr lang="es-ES" sz="4400" b="1" dirty="0">
              <a:latin typeface="AR DARLING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ES" sz="6000" b="1" dirty="0" smtClean="0">
                <a:solidFill>
                  <a:schemeClr val="tx2">
                    <a:lumMod val="50000"/>
                  </a:schemeClr>
                </a:solidFill>
                <a:latin typeface="AR DARLING" pitchFamily="2" charset="0"/>
              </a:rPr>
              <a:t>SOS PERRERA BADAJOZ</a:t>
            </a:r>
            <a:endParaRPr lang="es-ES" sz="6000" b="1" dirty="0">
              <a:solidFill>
                <a:schemeClr val="tx2">
                  <a:lumMod val="50000"/>
                </a:schemeClr>
              </a:solidFill>
              <a:latin typeface="AR DARLING" pitchFamily="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71472" y="1857364"/>
            <a:ext cx="8072494" cy="4572032"/>
          </a:xfrm>
        </p:spPr>
        <p:txBody>
          <a:bodyPr>
            <a:normAutofit/>
          </a:bodyPr>
          <a:lstStyle/>
          <a:p>
            <a:r>
              <a:rPr lang="es-ES" sz="4400" b="1" dirty="0" smtClean="0">
                <a:solidFill>
                  <a:schemeClr val="tx1"/>
                </a:solidFill>
                <a:latin typeface="AR JULIAN" pitchFamily="2" charset="0"/>
              </a:rPr>
              <a:t>1.-En qué trabaja y por qué:</a:t>
            </a:r>
          </a:p>
          <a:p>
            <a:r>
              <a:rPr lang="es-ES" sz="3600" b="1" dirty="0" smtClean="0">
                <a:solidFill>
                  <a:schemeClr val="tx2">
                    <a:lumMod val="75000"/>
                  </a:schemeClr>
                </a:solidFill>
                <a:latin typeface="AR JULIAN" pitchFamily="2" charset="0"/>
              </a:rPr>
              <a:t>Rescata perros que entran en la perrera de Badajoz así como perros que llegan por otros medios. </a:t>
            </a:r>
          </a:p>
          <a:p>
            <a:r>
              <a:rPr lang="es-ES" sz="3600" b="1" dirty="0" smtClean="0">
                <a:solidFill>
                  <a:schemeClr val="tx2">
                    <a:lumMod val="75000"/>
                  </a:schemeClr>
                </a:solidFill>
                <a:latin typeface="AR JULIAN" pitchFamily="2" charset="0"/>
              </a:rPr>
              <a:t>Y lo hacen porque quieren salvar el máximo de vidas de la perrera de Badajoz.</a:t>
            </a:r>
          </a:p>
          <a:p>
            <a:endParaRPr lang="es-ES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Autofit/>
          </a:bodyPr>
          <a:lstStyle/>
          <a:p>
            <a:r>
              <a:rPr lang="es-ES" sz="5400" b="1" dirty="0" smtClean="0">
                <a:solidFill>
                  <a:schemeClr val="tx2">
                    <a:lumMod val="50000"/>
                  </a:schemeClr>
                </a:solidFill>
                <a:latin typeface="AR DARLING" pitchFamily="2" charset="0"/>
              </a:rPr>
              <a:t>SOS PERRERA BADAJOZ</a:t>
            </a:r>
            <a:endParaRPr lang="es-ES" sz="5400" b="1" dirty="0">
              <a:solidFill>
                <a:schemeClr val="tx2">
                  <a:lumMod val="50000"/>
                </a:schemeClr>
              </a:solidFill>
              <a:latin typeface="AR DARLING" pitchFamily="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500063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s-ES" sz="4400" b="1" dirty="0" smtClean="0">
                <a:latin typeface="AR JULIAN" pitchFamily="2" charset="0"/>
              </a:rPr>
              <a:t>2.-Qué actividades hacen, cómo las hacen y quién les ayuda:</a:t>
            </a:r>
          </a:p>
          <a:p>
            <a:pPr algn="ctr">
              <a:buNone/>
            </a:pPr>
            <a:r>
              <a:rPr lang="es-ES" sz="3600" b="1" dirty="0" smtClean="0">
                <a:solidFill>
                  <a:schemeClr val="tx2">
                    <a:lumMod val="75000"/>
                  </a:schemeClr>
                </a:solidFill>
                <a:latin typeface="AR JULIAN" pitchFamily="2" charset="0"/>
              </a:rPr>
              <a:t>Cuidan a los perros, les dan comida y medicamentos necesarios.</a:t>
            </a:r>
          </a:p>
          <a:p>
            <a:pPr algn="ctr">
              <a:buNone/>
            </a:pPr>
            <a:r>
              <a:rPr lang="es-ES" sz="3600" b="1" dirty="0" smtClean="0">
                <a:solidFill>
                  <a:schemeClr val="tx2">
                    <a:lumMod val="75000"/>
                  </a:schemeClr>
                </a:solidFill>
                <a:latin typeface="AR JULIAN" pitchFamily="2" charset="0"/>
              </a:rPr>
              <a:t>Les ayudan: voluntarios, colaboradores y donativos, así como campañas que hacen de recogidas de alimentos y galas benéficas.</a:t>
            </a:r>
            <a:endParaRPr lang="es-ES" sz="3600" b="1" dirty="0">
              <a:solidFill>
                <a:schemeClr val="tx2">
                  <a:lumMod val="75000"/>
                </a:schemeClr>
              </a:solidFill>
              <a:latin typeface="AR JULI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28662" y="214290"/>
            <a:ext cx="7500990" cy="1643074"/>
          </a:xfrm>
        </p:spPr>
        <p:txBody>
          <a:bodyPr>
            <a:noAutofit/>
          </a:bodyPr>
          <a:lstStyle/>
          <a:p>
            <a:r>
              <a:rPr lang="es-ES" sz="5400" b="1" dirty="0" smtClean="0">
                <a:solidFill>
                  <a:schemeClr val="tx2">
                    <a:lumMod val="50000"/>
                  </a:schemeClr>
                </a:solidFill>
                <a:latin typeface="AR DARLING" pitchFamily="2" charset="0"/>
              </a:rPr>
              <a:t>SOS PERRERA BADAJOZ</a:t>
            </a:r>
            <a:endParaRPr lang="es-ES" sz="5400" b="1" dirty="0">
              <a:solidFill>
                <a:schemeClr val="tx2">
                  <a:lumMod val="50000"/>
                </a:schemeClr>
              </a:solidFill>
              <a:latin typeface="AR DARLING" pitchFamily="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42910" y="2000240"/>
            <a:ext cx="7929618" cy="4572032"/>
          </a:xfrm>
        </p:spPr>
        <p:txBody>
          <a:bodyPr>
            <a:normAutofit lnSpcReduction="10000"/>
          </a:bodyPr>
          <a:lstStyle/>
          <a:p>
            <a:r>
              <a:rPr lang="es-ES" sz="4400" b="1" dirty="0" smtClean="0">
                <a:solidFill>
                  <a:schemeClr val="tx1"/>
                </a:solidFill>
                <a:latin typeface="AR JULIAN" pitchFamily="2" charset="0"/>
              </a:rPr>
              <a:t>3.-Cómo se les ocurrió la idea de hacer la asociación:</a:t>
            </a:r>
          </a:p>
          <a:p>
            <a:r>
              <a:rPr lang="es-ES" sz="3600" b="1" dirty="0" smtClean="0">
                <a:solidFill>
                  <a:schemeClr val="tx2">
                    <a:lumMod val="75000"/>
                  </a:schemeClr>
                </a:solidFill>
                <a:latin typeface="AR JULIAN" pitchFamily="2" charset="0"/>
              </a:rPr>
              <a:t>Porque querían y quieren el sacrificio cero desde que empezaron en septiembre de 2011 ya que la perrera de Badajoz es conocida debido a la gran cantidad de sacrificios que realiza.</a:t>
            </a:r>
            <a:endParaRPr lang="es-ES" sz="3600" b="1" dirty="0">
              <a:solidFill>
                <a:schemeClr val="tx2">
                  <a:lumMod val="75000"/>
                </a:schemeClr>
              </a:solidFill>
              <a:latin typeface="AR JULI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5786" y="0"/>
            <a:ext cx="7500990" cy="1857388"/>
          </a:xfrm>
        </p:spPr>
        <p:txBody>
          <a:bodyPr>
            <a:normAutofit/>
          </a:bodyPr>
          <a:lstStyle/>
          <a:p>
            <a:r>
              <a:rPr lang="es-ES" sz="5400" b="1" dirty="0" smtClean="0">
                <a:solidFill>
                  <a:schemeClr val="tx2">
                    <a:lumMod val="50000"/>
                  </a:schemeClr>
                </a:solidFill>
                <a:latin typeface="AR DARLING" pitchFamily="2" charset="0"/>
              </a:rPr>
              <a:t>SOS PERRERA BADAJOZ</a:t>
            </a:r>
            <a:endParaRPr lang="es-ES" sz="5400" b="1" dirty="0">
              <a:solidFill>
                <a:schemeClr val="tx2">
                  <a:lumMod val="50000"/>
                </a:schemeClr>
              </a:solidFill>
              <a:latin typeface="AR DARLING" pitchFamily="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71472" y="1785926"/>
            <a:ext cx="8001056" cy="5072074"/>
          </a:xfrm>
        </p:spPr>
        <p:txBody>
          <a:bodyPr>
            <a:normAutofit fontScale="85000" lnSpcReduction="20000"/>
          </a:bodyPr>
          <a:lstStyle/>
          <a:p>
            <a:r>
              <a:rPr lang="es-ES" sz="4400" b="1" dirty="0">
                <a:solidFill>
                  <a:schemeClr val="tx1"/>
                </a:solidFill>
                <a:latin typeface="AR JULIAN" pitchFamily="2" charset="0"/>
              </a:rPr>
              <a:t>4</a:t>
            </a:r>
            <a:r>
              <a:rPr lang="es-ES" sz="4400" b="1" dirty="0" smtClean="0">
                <a:solidFill>
                  <a:schemeClr val="tx1"/>
                </a:solidFill>
                <a:latin typeface="AR JULIAN" pitchFamily="2" charset="0"/>
              </a:rPr>
              <a:t>.-Otros datos de interés:</a:t>
            </a:r>
          </a:p>
          <a:p>
            <a:r>
              <a:rPr lang="es-ES" sz="3600" b="1" dirty="0" smtClean="0">
                <a:solidFill>
                  <a:schemeClr val="tx2">
                    <a:lumMod val="75000"/>
                  </a:schemeClr>
                </a:solidFill>
                <a:latin typeface="AR JULIAN" pitchFamily="2" charset="0"/>
              </a:rPr>
              <a:t>Tienen página de </a:t>
            </a:r>
            <a:r>
              <a:rPr lang="es-ES" sz="3600" b="1" dirty="0" err="1" smtClean="0">
                <a:solidFill>
                  <a:schemeClr val="tx2">
                    <a:lumMod val="75000"/>
                  </a:schemeClr>
                </a:solidFill>
                <a:latin typeface="AR JULIAN" pitchFamily="2" charset="0"/>
              </a:rPr>
              <a:t>Facebook</a:t>
            </a:r>
            <a:r>
              <a:rPr lang="es-ES" sz="3600" b="1" dirty="0" smtClean="0">
                <a:solidFill>
                  <a:schemeClr val="tx2">
                    <a:lumMod val="75000"/>
                  </a:schemeClr>
                </a:solidFill>
                <a:latin typeface="AR JULIAN" pitchFamily="2" charset="0"/>
              </a:rPr>
              <a:t> (@</a:t>
            </a:r>
            <a:r>
              <a:rPr lang="es-ES" sz="3600" b="1" dirty="0" err="1" smtClean="0">
                <a:solidFill>
                  <a:schemeClr val="tx2">
                    <a:lumMod val="75000"/>
                  </a:schemeClr>
                </a:solidFill>
                <a:latin typeface="AR JULIAN" pitchFamily="2" charset="0"/>
              </a:rPr>
              <a:t>sosperrerabadajoz</a:t>
            </a:r>
            <a:r>
              <a:rPr lang="es-ES" sz="3600" b="1" dirty="0" smtClean="0">
                <a:solidFill>
                  <a:schemeClr val="tx2">
                    <a:lumMod val="75000"/>
                  </a:schemeClr>
                </a:solidFill>
                <a:latin typeface="AR JULIAN" pitchFamily="2" charset="0"/>
              </a:rPr>
              <a:t>) y </a:t>
            </a:r>
            <a:r>
              <a:rPr lang="es-ES" sz="3600" b="1" dirty="0" err="1" smtClean="0">
                <a:solidFill>
                  <a:schemeClr val="tx2">
                    <a:lumMod val="75000"/>
                  </a:schemeClr>
                </a:solidFill>
                <a:latin typeface="AR JULIAN" pitchFamily="2" charset="0"/>
              </a:rPr>
              <a:t>Gmail</a:t>
            </a:r>
            <a:r>
              <a:rPr lang="es-ES" sz="3600" b="1" dirty="0" smtClean="0">
                <a:solidFill>
                  <a:schemeClr val="tx2">
                    <a:lumMod val="75000"/>
                  </a:schemeClr>
                </a:solidFill>
                <a:latin typeface="AR JULIAN" pitchFamily="2" charset="0"/>
              </a:rPr>
              <a:t> (</a:t>
            </a:r>
            <a:r>
              <a:rPr lang="es-ES" sz="3600" b="1" dirty="0" smtClean="0">
                <a:solidFill>
                  <a:schemeClr val="tx2">
                    <a:lumMod val="75000"/>
                  </a:schemeClr>
                </a:solidFill>
                <a:latin typeface="AR JULIAN" pitchFamily="2" charset="0"/>
                <a:hlinkClick r:id="rId2"/>
              </a:rPr>
              <a:t>sosperrerabadajoz@gmail.com</a:t>
            </a:r>
            <a:r>
              <a:rPr lang="es-ES" sz="3600" b="1" dirty="0" smtClean="0">
                <a:solidFill>
                  <a:schemeClr val="tx2">
                    <a:lumMod val="75000"/>
                  </a:schemeClr>
                </a:solidFill>
                <a:latin typeface="AR JULIAN" pitchFamily="2" charset="0"/>
              </a:rPr>
              <a:t>) y puedes encontrarles en la </a:t>
            </a:r>
            <a:r>
              <a:rPr lang="es-ES" sz="3600" b="1" dirty="0" smtClean="0">
                <a:solidFill>
                  <a:schemeClr val="tx2">
                    <a:lumMod val="75000"/>
                  </a:schemeClr>
                </a:solidFill>
                <a:latin typeface="AR JULIAN" pitchFamily="2" charset="0"/>
              </a:rPr>
              <a:t>C/González </a:t>
            </a:r>
            <a:r>
              <a:rPr lang="es-ES" sz="3600" b="1" dirty="0" smtClean="0">
                <a:solidFill>
                  <a:schemeClr val="tx2">
                    <a:lumMod val="75000"/>
                  </a:schemeClr>
                </a:solidFill>
                <a:latin typeface="AR JULIAN" pitchFamily="2" charset="0"/>
              </a:rPr>
              <a:t>Serrano Nº2 1ºG.</a:t>
            </a:r>
          </a:p>
          <a:p>
            <a:r>
              <a:rPr lang="es-ES" sz="4400" b="1" dirty="0" smtClean="0">
                <a:solidFill>
                  <a:schemeClr val="tx1"/>
                </a:solidFill>
                <a:latin typeface="AR JULIAN" pitchFamily="2" charset="0"/>
              </a:rPr>
              <a:t> </a:t>
            </a:r>
            <a:r>
              <a:rPr lang="es-ES" sz="3600" b="1" dirty="0" smtClean="0">
                <a:solidFill>
                  <a:schemeClr val="tx2">
                    <a:lumMod val="75000"/>
                  </a:schemeClr>
                </a:solidFill>
                <a:latin typeface="AR JULIAN" pitchFamily="2" charset="0"/>
              </a:rPr>
              <a:t>Aceptan donativos y necesitan voluntarios: sin formación, con formación veterinaria y para trabajos en las instalaciones aparte de gente que adopte y/o apadrine a perros.</a:t>
            </a:r>
            <a:endParaRPr lang="es-ES" sz="4400" b="1" dirty="0">
              <a:solidFill>
                <a:schemeClr val="tx1"/>
              </a:solidFill>
              <a:latin typeface="AR JULI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0"/>
            <a:ext cx="7772400" cy="1755753"/>
          </a:xfrm>
        </p:spPr>
        <p:txBody>
          <a:bodyPr>
            <a:normAutofit/>
          </a:bodyPr>
          <a:lstStyle/>
          <a:p>
            <a:r>
              <a:rPr lang="es-ES" sz="6600" b="1" dirty="0" smtClean="0">
                <a:solidFill>
                  <a:schemeClr val="accent4">
                    <a:lumMod val="50000"/>
                  </a:schemeClr>
                </a:solidFill>
                <a:latin typeface="AR DARLING" pitchFamily="2" charset="0"/>
              </a:rPr>
              <a:t>ADANA</a:t>
            </a:r>
            <a:endParaRPr lang="es-ES" sz="6600" b="1" dirty="0">
              <a:solidFill>
                <a:schemeClr val="accent4">
                  <a:lumMod val="50000"/>
                </a:schemeClr>
              </a:solidFill>
              <a:latin typeface="AR DARLING" pitchFamily="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71472" y="1500174"/>
            <a:ext cx="8001056" cy="4929222"/>
          </a:xfrm>
        </p:spPr>
        <p:txBody>
          <a:bodyPr>
            <a:normAutofit/>
          </a:bodyPr>
          <a:lstStyle/>
          <a:p>
            <a:r>
              <a:rPr lang="es-ES" sz="4400" b="1" dirty="0" smtClean="0">
                <a:solidFill>
                  <a:schemeClr val="tx1"/>
                </a:solidFill>
                <a:latin typeface="AR JULIAN" pitchFamily="2" charset="0"/>
              </a:rPr>
              <a:t>1.-En qué trabajan y por qué:</a:t>
            </a:r>
          </a:p>
          <a:p>
            <a:r>
              <a:rPr lang="es-ES" sz="3600" b="1" dirty="0" smtClean="0">
                <a:solidFill>
                  <a:schemeClr val="tx2">
                    <a:lumMod val="75000"/>
                  </a:schemeClr>
                </a:solidFill>
                <a:latin typeface="AR JULIAN" pitchFamily="2" charset="0"/>
              </a:rPr>
              <a:t>Trabajan contra el maltrato animal en todas sus versiones, especialmente en animales domésticos ya que están en contra de ello.</a:t>
            </a:r>
          </a:p>
          <a:p>
            <a:r>
              <a:rPr lang="es-ES" sz="3600" b="1" dirty="0" smtClean="0">
                <a:solidFill>
                  <a:schemeClr val="tx2">
                    <a:lumMod val="75000"/>
                  </a:schemeClr>
                </a:solidFill>
                <a:latin typeface="AR JULIAN" pitchFamily="2" charset="0"/>
              </a:rPr>
              <a:t>Para ello dan en adopción sobre todo a perros y gatos que han sido atropellados, abandonados…</a:t>
            </a:r>
            <a:endParaRPr lang="es-ES" sz="3600" b="1" dirty="0">
              <a:solidFill>
                <a:schemeClr val="tx2">
                  <a:lumMod val="75000"/>
                </a:schemeClr>
              </a:solidFill>
              <a:latin typeface="AR JULI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0"/>
            <a:ext cx="7772400" cy="1470025"/>
          </a:xfrm>
        </p:spPr>
        <p:txBody>
          <a:bodyPr>
            <a:normAutofit/>
          </a:bodyPr>
          <a:lstStyle/>
          <a:p>
            <a:r>
              <a:rPr lang="es-ES" sz="6600" b="1" dirty="0" smtClean="0">
                <a:solidFill>
                  <a:schemeClr val="accent4">
                    <a:lumMod val="50000"/>
                  </a:schemeClr>
                </a:solidFill>
                <a:latin typeface="AR DARLING" pitchFamily="2" charset="0"/>
              </a:rPr>
              <a:t>ADANA</a:t>
            </a:r>
            <a:endParaRPr lang="es-ES" sz="6600" b="1" dirty="0">
              <a:solidFill>
                <a:schemeClr val="accent4">
                  <a:lumMod val="50000"/>
                </a:schemeClr>
              </a:solidFill>
              <a:latin typeface="AR DARLING" pitchFamily="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71472" y="1285860"/>
            <a:ext cx="8001056" cy="5143536"/>
          </a:xfrm>
        </p:spPr>
        <p:txBody>
          <a:bodyPr>
            <a:normAutofit/>
          </a:bodyPr>
          <a:lstStyle/>
          <a:p>
            <a:r>
              <a:rPr lang="es-ES" sz="4400" b="1" dirty="0" smtClean="0">
                <a:solidFill>
                  <a:schemeClr val="tx1"/>
                </a:solidFill>
                <a:latin typeface="AR JULIAN" pitchFamily="2" charset="0"/>
              </a:rPr>
              <a:t>2.-Qué actividades hacen y cómo </a:t>
            </a:r>
            <a:r>
              <a:rPr lang="es-ES" sz="4400" b="1" dirty="0">
                <a:solidFill>
                  <a:schemeClr val="tx1"/>
                </a:solidFill>
                <a:latin typeface="AR JULIAN" pitchFamily="2" charset="0"/>
              </a:rPr>
              <a:t>l</a:t>
            </a:r>
            <a:r>
              <a:rPr lang="es-ES" sz="4400" b="1" dirty="0" smtClean="0">
                <a:solidFill>
                  <a:schemeClr val="tx1"/>
                </a:solidFill>
                <a:latin typeface="AR JULIAN" pitchFamily="2" charset="0"/>
              </a:rPr>
              <a:t>as hacen:</a:t>
            </a:r>
          </a:p>
          <a:p>
            <a:r>
              <a:rPr lang="es-ES" sz="3600" b="1" dirty="0" smtClean="0">
                <a:solidFill>
                  <a:schemeClr val="tx2">
                    <a:lumMod val="75000"/>
                  </a:schemeClr>
                </a:solidFill>
                <a:latin typeface="AR JULIAN" pitchFamily="2" charset="0"/>
              </a:rPr>
              <a:t>Charlas en los colegios, calendarios, eventos como el “</a:t>
            </a:r>
            <a:r>
              <a:rPr lang="es-ES" sz="3600" b="1" dirty="0" err="1" smtClean="0">
                <a:solidFill>
                  <a:schemeClr val="tx2">
                    <a:lumMod val="75000"/>
                  </a:schemeClr>
                </a:solidFill>
                <a:latin typeface="AR JULIAN" pitchFamily="2" charset="0"/>
              </a:rPr>
              <a:t>corredog</a:t>
            </a:r>
            <a:r>
              <a:rPr lang="es-ES" sz="3600" b="1" dirty="0" smtClean="0">
                <a:solidFill>
                  <a:schemeClr val="tx2">
                    <a:lumMod val="75000"/>
                  </a:schemeClr>
                </a:solidFill>
                <a:latin typeface="AR JULIAN" pitchFamily="2" charset="0"/>
              </a:rPr>
              <a:t>” y proyectos </a:t>
            </a:r>
            <a:r>
              <a:rPr lang="es-ES" sz="3600" b="1" dirty="0" smtClean="0">
                <a:solidFill>
                  <a:schemeClr val="tx2">
                    <a:lumMod val="75000"/>
                  </a:schemeClr>
                </a:solidFill>
                <a:latin typeface="AR JULIAN" pitchFamily="2" charset="0"/>
              </a:rPr>
              <a:t>como el de “gato urbano” o las “</a:t>
            </a:r>
            <a:r>
              <a:rPr lang="es-ES" sz="3600" b="1" dirty="0" err="1" smtClean="0">
                <a:solidFill>
                  <a:schemeClr val="tx2">
                    <a:lumMod val="75000"/>
                  </a:schemeClr>
                </a:solidFill>
                <a:latin typeface="AR JULIAN" pitchFamily="2" charset="0"/>
              </a:rPr>
              <a:t>fosters</a:t>
            </a:r>
            <a:r>
              <a:rPr lang="es-ES" sz="3600" b="1" dirty="0" smtClean="0">
                <a:solidFill>
                  <a:schemeClr val="tx2">
                    <a:lumMod val="75000"/>
                  </a:schemeClr>
                </a:solidFill>
                <a:latin typeface="AR JULIAN" pitchFamily="2" charset="0"/>
              </a:rPr>
              <a:t> </a:t>
            </a:r>
            <a:r>
              <a:rPr lang="es-ES" sz="3600" b="1" dirty="0" err="1" smtClean="0">
                <a:solidFill>
                  <a:schemeClr val="tx2">
                    <a:lumMod val="75000"/>
                  </a:schemeClr>
                </a:solidFill>
                <a:latin typeface="AR JULIAN" pitchFamily="2" charset="0"/>
              </a:rPr>
              <a:t>families</a:t>
            </a:r>
            <a:r>
              <a:rPr lang="es-ES" sz="3600" b="1" dirty="0" smtClean="0">
                <a:solidFill>
                  <a:schemeClr val="tx2">
                    <a:lumMod val="75000"/>
                  </a:schemeClr>
                </a:solidFill>
                <a:latin typeface="AR JULIAN" pitchFamily="2" charset="0"/>
              </a:rPr>
              <a:t>” (familias de acogida).</a:t>
            </a:r>
            <a:endParaRPr lang="es-ES" sz="3600" b="1" dirty="0">
              <a:solidFill>
                <a:schemeClr val="tx2">
                  <a:lumMod val="75000"/>
                </a:schemeClr>
              </a:solidFill>
              <a:latin typeface="AR JULI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0"/>
            <a:ext cx="7772400" cy="1470025"/>
          </a:xfrm>
        </p:spPr>
        <p:txBody>
          <a:bodyPr>
            <a:normAutofit/>
          </a:bodyPr>
          <a:lstStyle/>
          <a:p>
            <a:r>
              <a:rPr lang="es-ES" sz="6600" b="1" dirty="0" smtClean="0">
                <a:solidFill>
                  <a:schemeClr val="accent4">
                    <a:lumMod val="50000"/>
                  </a:schemeClr>
                </a:solidFill>
                <a:latin typeface="AR DARLING" pitchFamily="2" charset="0"/>
              </a:rPr>
              <a:t>ADANA</a:t>
            </a:r>
            <a:endParaRPr lang="es-ES" sz="6600" b="1" dirty="0">
              <a:solidFill>
                <a:schemeClr val="accent4">
                  <a:lumMod val="50000"/>
                </a:schemeClr>
              </a:solidFill>
              <a:latin typeface="AR DARLING" pitchFamily="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71472" y="1214422"/>
            <a:ext cx="8072494" cy="5143536"/>
          </a:xfrm>
        </p:spPr>
        <p:txBody>
          <a:bodyPr>
            <a:normAutofit/>
          </a:bodyPr>
          <a:lstStyle/>
          <a:p>
            <a:r>
              <a:rPr lang="es-ES" sz="4400" b="1" dirty="0" smtClean="0">
                <a:solidFill>
                  <a:schemeClr val="tx1"/>
                </a:solidFill>
                <a:latin typeface="AR JULIAN" pitchFamily="2" charset="0"/>
              </a:rPr>
              <a:t>3.-Quién les ayuda a realizar las actividades:</a:t>
            </a:r>
          </a:p>
          <a:p>
            <a:r>
              <a:rPr lang="es-ES" sz="3600" b="1" dirty="0" smtClean="0">
                <a:solidFill>
                  <a:schemeClr val="accent1">
                    <a:lumMod val="50000"/>
                  </a:schemeClr>
                </a:solidFill>
                <a:latin typeface="AR JULIAN" pitchFamily="2" charset="0"/>
              </a:rPr>
              <a:t>Les ayudan algunos socios, las familias de acogida, la diputación con subvenciones, </a:t>
            </a:r>
            <a:r>
              <a:rPr lang="es-ES" sz="3600" b="1" dirty="0" smtClean="0">
                <a:solidFill>
                  <a:schemeClr val="accent1">
                    <a:lumMod val="50000"/>
                  </a:schemeClr>
                </a:solidFill>
                <a:latin typeface="AR JULIAN" pitchFamily="2" charset="0"/>
              </a:rPr>
              <a:t>locales…y algunas clínicas veterinarias haciendo que el tratamiento sea más barato.</a:t>
            </a:r>
            <a:endParaRPr lang="es-ES" sz="3600" b="1" dirty="0" smtClean="0">
              <a:solidFill>
                <a:schemeClr val="accent1">
                  <a:lumMod val="50000"/>
                </a:schemeClr>
              </a:solidFill>
              <a:latin typeface="AR JULIAN" pitchFamily="2" charset="0"/>
            </a:endParaRPr>
          </a:p>
          <a:p>
            <a:endParaRPr lang="es-ES" sz="3600" b="1" dirty="0">
              <a:solidFill>
                <a:schemeClr val="tx1"/>
              </a:solidFill>
              <a:latin typeface="AR JULI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</TotalTime>
  <Words>536</Words>
  <Application>Microsoft Office PowerPoint</Application>
  <PresentationFormat>Presentación en pantalla (4:3)</PresentationFormat>
  <Paragraphs>44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DESAFÍO 2</vt:lpstr>
      <vt:lpstr>Diapositiva 2</vt:lpstr>
      <vt:lpstr>SOS PERRERA BADAJOZ</vt:lpstr>
      <vt:lpstr>SOS PERRERA BADAJOZ</vt:lpstr>
      <vt:lpstr>SOS PERRERA BADAJOZ</vt:lpstr>
      <vt:lpstr>SOS PERRERA BADAJOZ</vt:lpstr>
      <vt:lpstr>ADANA</vt:lpstr>
      <vt:lpstr>ADANA</vt:lpstr>
      <vt:lpstr>ADANA</vt:lpstr>
      <vt:lpstr>Diapositiva 10</vt:lpstr>
      <vt:lpstr>ASPACEBA</vt:lpstr>
      <vt:lpstr>ASPACEBA</vt:lpstr>
      <vt:lpstr>ASPACEBA</vt:lpstr>
      <vt:lpstr>ASPACEBA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DESAFÍO 2</dc:title>
  <dc:creator>Carlos</dc:creator>
  <cp:lastModifiedBy>Carlos</cp:lastModifiedBy>
  <cp:revision>16</cp:revision>
  <dcterms:created xsi:type="dcterms:W3CDTF">2017-02-11T12:53:29Z</dcterms:created>
  <dcterms:modified xsi:type="dcterms:W3CDTF">2017-02-11T16:37:46Z</dcterms:modified>
</cp:coreProperties>
</file>